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E88EA-627A-41F7-8900-D01369833E67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62C8-4F2F-4B1A-8528-E8E2A3AF52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8A0C3B-6E82-4358-940F-777C650D79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EFC76B-18A5-405E-B869-F8705921C5D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957ADA-DF53-47AD-BCE5-3AC860D265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70D1D-8321-4B8E-BEB0-9A8B600949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5344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Расставьте нормативные документы в порядке возрастания их юридической силы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+mn-lt"/>
                <a:cs typeface="+mn-cs"/>
              </a:rPr>
              <a:t>Указ Президента Российской Федерации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+mn-lt"/>
                <a:cs typeface="+mn-cs"/>
              </a:rPr>
              <a:t>Распоряжение губернатора </a:t>
            </a:r>
            <a:r>
              <a:rPr lang="ru-RU" sz="2800" b="1" dirty="0">
                <a:latin typeface="+mn-lt"/>
                <a:cs typeface="+mn-cs"/>
              </a:rPr>
              <a:t>Кемеровской </a:t>
            </a:r>
            <a:r>
              <a:rPr lang="ru-RU" sz="2800" b="1" dirty="0">
                <a:latin typeface="+mn-lt"/>
                <a:cs typeface="+mn-cs"/>
              </a:rPr>
              <a:t>области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+mn-lt"/>
                <a:cs typeface="+mn-cs"/>
              </a:rPr>
              <a:t>Конституция Российской Федерации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+mn-lt"/>
                <a:cs typeface="+mn-cs"/>
              </a:rPr>
              <a:t>Конституционный закон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latin typeface="+mn-lt"/>
                <a:cs typeface="+mn-cs"/>
              </a:rPr>
              <a:t>Приказ главы департамента образования </a:t>
            </a:r>
            <a:r>
              <a:rPr lang="ru-RU" sz="2800" b="1" dirty="0">
                <a:latin typeface="+mn-lt"/>
                <a:cs typeface="+mn-cs"/>
              </a:rPr>
              <a:t>Кемеровской </a:t>
            </a:r>
            <a:r>
              <a:rPr lang="ru-RU" sz="2800" b="1" dirty="0">
                <a:latin typeface="+mn-lt"/>
                <a:cs typeface="+mn-cs"/>
              </a:rPr>
              <a:t>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5257800"/>
          <a:ext cx="5695952" cy="1143000"/>
        </p:xfrm>
        <a:graphic>
          <a:graphicData uri="http://schemas.openxmlformats.org/drawingml/2006/table">
            <a:tbl>
              <a:tblPr/>
              <a:tblGrid>
                <a:gridCol w="1081213"/>
                <a:gridCol w="1153534"/>
                <a:gridCol w="1153534"/>
                <a:gridCol w="1153534"/>
                <a:gridCol w="1154137"/>
              </a:tblGrid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5181600"/>
          <a:ext cx="6076950" cy="1402080"/>
        </p:xfrm>
        <a:graphic>
          <a:graphicData uri="http://schemas.openxmlformats.org/drawingml/2006/table">
            <a:tbl>
              <a:tblPr/>
              <a:tblGrid>
                <a:gridCol w="1215263"/>
                <a:gridCol w="1215263"/>
                <a:gridCol w="1215263"/>
                <a:gridCol w="1215263"/>
                <a:gridCol w="1215898"/>
              </a:tblGrid>
              <a:tr h="1401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smtClean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ru-RU" sz="8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3" marR="6857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ru-RU" sz="8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3" marR="6857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smtClean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ru-RU" sz="8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3" marR="6857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smtClean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ru-RU" sz="8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3" marR="6857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smtClean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ru-RU" sz="8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3" marR="6857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8488" y="152400"/>
            <a:ext cx="28670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Проверьте себя!</a:t>
            </a:r>
          </a:p>
        </p:txBody>
      </p:sp>
    </p:spTree>
    <p:extLst>
      <p:ext uri="{BB962C8B-B14F-4D97-AF65-F5344CB8AC3E}">
        <p14:creationId xmlns:p14="http://schemas.microsoft.com/office/powerpoint/2010/main" val="20658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Проверь себя!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38400" y="1676400"/>
          <a:ext cx="4419600" cy="3502025"/>
        </p:xfrm>
        <a:graphic>
          <a:graphicData uri="http://schemas.openxmlformats.org/drawingml/2006/table">
            <a:tbl>
              <a:tblPr/>
              <a:tblGrid>
                <a:gridCol w="2301875"/>
                <a:gridCol w="2117725"/>
              </a:tblGrid>
              <a:tr h="1025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8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5344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atin typeface="+mj-lt"/>
              </a:rPr>
              <a:t>Домашнее  задание: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3200" dirty="0">
                <a:latin typeface="+mn-lt"/>
              </a:rPr>
              <a:t>1) § 10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67200"/>
            <a:ext cx="91440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Гражданин оплачивает заправку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     своего автомобиля на бензоколонке</a:t>
            </a:r>
          </a:p>
        </p:txBody>
      </p:sp>
      <p:sp>
        <p:nvSpPr>
          <p:cNvPr id="307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Выделите элементы правоотношений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в следующей ситуации: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/>
          </a:p>
        </p:txBody>
      </p:sp>
      <p:pic>
        <p:nvPicPr>
          <p:cNvPr id="12290" name="Picture 2" descr="136-137 (26773-26774) - Выпус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066800"/>
            <a:ext cx="4800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Одежда Доставка Почтой Не дорогая модная одежда тут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990600"/>
            <a:ext cx="54102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4724400"/>
            <a:ext cx="9144000" cy="157003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Мужчина отправил по почте  посылку сестре в другой город</a:t>
            </a:r>
          </a:p>
        </p:txBody>
      </p:sp>
      <p:pic>
        <p:nvPicPr>
          <p:cNvPr id="12296" name="Picture 8" descr="Новости России: В Новой Москве сотрудника уголовного розыска убили преступники &quot; Актуальные новости - периодическое издание о с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1219200"/>
            <a:ext cx="488156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0" y="4343400"/>
            <a:ext cx="9144000" cy="23082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Работник полиции задержал нарушителя общественного 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порядка</a:t>
            </a:r>
          </a:p>
        </p:txBody>
      </p:sp>
    </p:spTree>
    <p:extLst>
      <p:ext uri="{BB962C8B-B14F-4D97-AF65-F5344CB8AC3E}">
        <p14:creationId xmlns:p14="http://schemas.microsoft.com/office/powerpoint/2010/main" val="4805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2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1720850"/>
            <a:ext cx="9144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i="1"/>
              <a:t>ПРАВОНАРУШЕНИЯ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i="1"/>
              <a:t>  И  ЮРИДИЧЕСКАЯ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673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Правонарушение – деяние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(действие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бездействие)</a:t>
            </a:r>
          </a:p>
        </p:txBody>
      </p:sp>
      <p:sp>
        <p:nvSpPr>
          <p:cNvPr id="5" name="Овал 4"/>
          <p:cNvSpPr/>
          <p:nvPr/>
        </p:nvSpPr>
        <p:spPr>
          <a:xfrm>
            <a:off x="4800600" y="2438400"/>
            <a:ext cx="4114800" cy="172020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Общественно опасное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583362" y="1828800"/>
            <a:ext cx="0" cy="533400"/>
          </a:xfrm>
          <a:prstGeom prst="straightConnector1">
            <a:avLst/>
          </a:prstGeom>
          <a:ln w="47625">
            <a:solidFill>
              <a:schemeClr val="accent4">
                <a:lumMod val="40000"/>
                <a:lumOff val="6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090737" y="1828800"/>
            <a:ext cx="0" cy="533400"/>
          </a:xfrm>
          <a:prstGeom prst="straightConnector1">
            <a:avLst/>
          </a:prstGeom>
          <a:ln w="47625">
            <a:solidFill>
              <a:schemeClr val="accent4">
                <a:lumMod val="40000"/>
                <a:lumOff val="6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572000" y="1828800"/>
            <a:ext cx="7492" cy="2209800"/>
          </a:xfrm>
          <a:prstGeom prst="straightConnector1">
            <a:avLst/>
          </a:prstGeom>
          <a:ln w="47625">
            <a:solidFill>
              <a:schemeClr val="accent4">
                <a:lumMod val="40000"/>
                <a:lumOff val="6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866900" y="4114800"/>
            <a:ext cx="5410200" cy="194421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Противоправное </a:t>
            </a:r>
          </a:p>
        </p:txBody>
      </p:sp>
      <p:sp>
        <p:nvSpPr>
          <p:cNvPr id="39" name="Овал 38"/>
          <p:cNvSpPr/>
          <p:nvPr/>
        </p:nvSpPr>
        <p:spPr>
          <a:xfrm>
            <a:off x="304800" y="2438400"/>
            <a:ext cx="4114800" cy="172573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Виновное</a:t>
            </a:r>
          </a:p>
        </p:txBody>
      </p:sp>
    </p:spTree>
    <p:extLst>
      <p:ext uri="{BB962C8B-B14F-4D97-AF65-F5344CB8AC3E}">
        <p14:creationId xmlns:p14="http://schemas.microsoft.com/office/powerpoint/2010/main" val="3374290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09600"/>
            <a:ext cx="7010400" cy="14620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Виды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правонарушений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63762" y="2133600"/>
            <a:ext cx="0" cy="1066800"/>
          </a:xfrm>
          <a:prstGeom prst="straightConnector1">
            <a:avLst/>
          </a:prstGeom>
          <a:ln w="47625">
            <a:solidFill>
              <a:schemeClr val="accent4">
                <a:lumMod val="20000"/>
                <a:lumOff val="80000"/>
              </a:schemeClr>
            </a:solidFill>
            <a:tailEnd type="arrow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83362" y="2133600"/>
            <a:ext cx="0" cy="1066800"/>
          </a:xfrm>
          <a:prstGeom prst="straightConnector1">
            <a:avLst/>
          </a:prstGeom>
          <a:ln w="47625">
            <a:solidFill>
              <a:schemeClr val="accent4">
                <a:lumMod val="20000"/>
                <a:lumOff val="80000"/>
              </a:schemeClr>
            </a:solidFill>
            <a:tailEnd type="arrow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04800" y="3276600"/>
            <a:ext cx="4191000" cy="14620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ПРЕСТУПЛЕНИЕ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24400" y="3276600"/>
            <a:ext cx="4191000" cy="14620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ПРОСТУПОК</a:t>
            </a:r>
          </a:p>
        </p:txBody>
      </p:sp>
    </p:spTree>
    <p:extLst>
      <p:ext uri="{BB962C8B-B14F-4D97-AF65-F5344CB8AC3E}">
        <p14:creationId xmlns:p14="http://schemas.microsoft.com/office/powerpoint/2010/main" val="1042740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8700" y="304800"/>
            <a:ext cx="7086600" cy="1066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ПРЕСТУПЛЕНИЕ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905000"/>
            <a:ext cx="3962400" cy="838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1905000"/>
            <a:ext cx="3962400" cy="838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38400" y="1371600"/>
            <a:ext cx="1752600" cy="4572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876800" y="1371600"/>
            <a:ext cx="1981200" cy="4572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5400000">
            <a:off x="1028700" y="2476500"/>
            <a:ext cx="1066800" cy="2819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5400000">
            <a:off x="2628900" y="3924300"/>
            <a:ext cx="1295400" cy="2743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7086600" y="2514600"/>
            <a:ext cx="1066800" cy="2743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5524500" y="3924300"/>
            <a:ext cx="1295400" cy="2743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447800" y="2743200"/>
            <a:ext cx="0" cy="6096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6" idx="1"/>
          </p:cNvCxnSpPr>
          <p:nvPr/>
        </p:nvCxnSpPr>
        <p:spPr>
          <a:xfrm>
            <a:off x="3276600" y="2743200"/>
            <a:ext cx="0" cy="19050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620000" y="2743200"/>
            <a:ext cx="0" cy="6096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096000" y="2743200"/>
            <a:ext cx="0" cy="190500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9600" y="19812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/>
              <a:t>Умышленное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8200" y="1981200"/>
            <a:ext cx="434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/>
              <a:t>По неосторожности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2400" y="3352800"/>
            <a:ext cx="2743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Прямой умысел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05000" y="4800600"/>
            <a:ext cx="2667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Косвенный умысел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248400" y="35814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Легкомыслие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53000" y="50292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Небрежность</a:t>
            </a:r>
          </a:p>
        </p:txBody>
      </p:sp>
    </p:spTree>
    <p:extLst>
      <p:ext uri="{BB962C8B-B14F-4D97-AF65-F5344CB8AC3E}">
        <p14:creationId xmlns:p14="http://schemas.microsoft.com/office/powerpoint/2010/main" val="25384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5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/>
          <p:cNvSpPr txBox="1">
            <a:spLocks noGrp="1"/>
          </p:cNvSpPr>
          <p:nvPr>
            <p:ph type="title"/>
          </p:nvPr>
        </p:nvSpPr>
        <p:spPr>
          <a:xfrm>
            <a:off x="266700" y="0"/>
            <a:ext cx="8610600" cy="2456506"/>
          </a:xfrm>
          <a:ln>
            <a:miter lim="800000"/>
            <a:headEnd/>
            <a:tailEnd/>
          </a:ln>
          <a:extLst/>
        </p:spPr>
        <p:txBody>
          <a:bodyPr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"Каково твоё деяние,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таково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и воздаяние"</a:t>
            </a:r>
          </a:p>
        </p:txBody>
      </p:sp>
      <p:pic>
        <p:nvPicPr>
          <p:cNvPr id="8195" name="Picture 3" descr="C:\Documents and Settings\Admin\Рабочий стол\закон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614613"/>
            <a:ext cx="4648200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609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9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/>
              <a:t>  Виды юридической ответственности</a:t>
            </a:r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067800" cy="6264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035"/>
                <a:gridCol w="3098165"/>
                <a:gridCol w="3022600"/>
              </a:tblGrid>
              <a:tr h="841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2400" i="1" dirty="0" smtClean="0"/>
                        <a:t>Виды</a:t>
                      </a:r>
                      <a:endParaRPr lang="ru-RU" sz="24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2400" i="1" baseline="0" dirty="0" smtClean="0"/>
                        <a:t>Основания возникновения</a:t>
                      </a:r>
                      <a:endParaRPr lang="ru-RU" sz="2400" b="1" i="1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2400" i="1" dirty="0"/>
                        <a:t>Наказание</a:t>
                      </a:r>
                      <a:endParaRPr lang="ru-RU" sz="24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0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227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067801" cy="6858000"/>
        </p:xfrm>
        <a:graphic>
          <a:graphicData uri="http://schemas.openxmlformats.org/drawingml/2006/table">
            <a:tbl>
              <a:tblPr/>
              <a:tblGrid>
                <a:gridCol w="2644775"/>
                <a:gridCol w="3362643"/>
                <a:gridCol w="3060383"/>
              </a:tblGrid>
              <a:tr h="824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Виды ответственности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Основания возникновения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Наказание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871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Уголовная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Преступление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Накладывается только судом (ограничение свободы, лишение свободы и др.)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9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Административная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Совершение административных проступков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Предупреждение, штраф, лишение специального права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и др.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6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Дисциплинарная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Нарушение трудовой дисциплины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Замечание, выговор, увольнение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79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Гражданская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Нарушения имущественных и личных неимущественных прав  и договорных обязательств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Возмещение ущерба, уплата неустойки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Материальная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Ущерб, причиненный по его вине предприятию, учреждению, организации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ущерба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721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Экран (4:3)</PresentationFormat>
  <Paragraphs>83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"Каково твоё деяние,  таково и воздаяние"</vt:lpstr>
      <vt:lpstr>  Виды юридической ответственности</vt:lpstr>
      <vt:lpstr>Презентация PowerPoint</vt:lpstr>
      <vt:lpstr>Проверь себя!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Коровина С.А.</dc:creator>
  <cp:lastModifiedBy>Коровина С.А.</cp:lastModifiedBy>
  <cp:revision>1</cp:revision>
  <dcterms:created xsi:type="dcterms:W3CDTF">2020-02-24T05:07:15Z</dcterms:created>
  <dcterms:modified xsi:type="dcterms:W3CDTF">2020-02-24T05:13:25Z</dcterms:modified>
</cp:coreProperties>
</file>