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E88EA-627A-41F7-8900-D01369833E67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D62C8-4F2F-4B1A-8528-E8E2A3AF52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81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0F27C9-B0D5-4737-B739-2437E95A737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8A0C3B-6E82-4358-940F-777C650D797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EFC76B-18A5-405E-B869-F8705921C5D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957ADA-DF53-47AD-BCE5-3AC860D2654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B70D1D-8321-4B8E-BEB0-9A8B6009496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838200"/>
            <a:ext cx="8534400" cy="4246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Расставьте нормативные документы в порядке возрастания их юридической силы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dirty="0">
                <a:latin typeface="+mn-lt"/>
                <a:cs typeface="+mn-cs"/>
              </a:rPr>
              <a:t>Указ Президента Российской Федерации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dirty="0">
                <a:latin typeface="+mn-lt"/>
                <a:cs typeface="+mn-cs"/>
              </a:rPr>
              <a:t>Распоряжение губернатора </a:t>
            </a:r>
            <a:r>
              <a:rPr lang="ru-RU" sz="2800" b="1" dirty="0">
                <a:latin typeface="+mn-lt"/>
                <a:cs typeface="+mn-cs"/>
              </a:rPr>
              <a:t>Кемеровской </a:t>
            </a:r>
            <a:r>
              <a:rPr lang="ru-RU" sz="2800" b="1" dirty="0">
                <a:latin typeface="+mn-lt"/>
                <a:cs typeface="+mn-cs"/>
              </a:rPr>
              <a:t>области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dirty="0">
                <a:latin typeface="+mn-lt"/>
                <a:cs typeface="+mn-cs"/>
              </a:rPr>
              <a:t>Конституция Российской Федерации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dirty="0">
                <a:latin typeface="+mn-lt"/>
                <a:cs typeface="+mn-cs"/>
              </a:rPr>
              <a:t>Конституционный закон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dirty="0">
                <a:latin typeface="+mn-lt"/>
                <a:cs typeface="+mn-cs"/>
              </a:rPr>
              <a:t>Приказ главы департамента образования </a:t>
            </a:r>
            <a:r>
              <a:rPr lang="ru-RU" sz="2800" b="1" dirty="0">
                <a:latin typeface="+mn-lt"/>
                <a:cs typeface="+mn-cs"/>
              </a:rPr>
              <a:t>Кемеровской </a:t>
            </a:r>
            <a:r>
              <a:rPr lang="ru-RU" sz="2800" b="1" dirty="0">
                <a:latin typeface="+mn-lt"/>
                <a:cs typeface="+mn-cs"/>
              </a:rPr>
              <a:t>области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5257800"/>
          <a:ext cx="5695952" cy="1143000"/>
        </p:xfrm>
        <a:graphic>
          <a:graphicData uri="http://schemas.openxmlformats.org/drawingml/2006/table">
            <a:tbl>
              <a:tblPr/>
              <a:tblGrid>
                <a:gridCol w="1081213"/>
                <a:gridCol w="1153534"/>
                <a:gridCol w="1153534"/>
                <a:gridCol w="1153534"/>
                <a:gridCol w="1154137"/>
              </a:tblGrid>
              <a:tr h="1143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2" marR="6857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2" marR="6857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2" marR="6857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2" marR="6857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2" marR="68572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24000" y="5181600"/>
          <a:ext cx="6076950" cy="1402080"/>
        </p:xfrm>
        <a:graphic>
          <a:graphicData uri="http://schemas.openxmlformats.org/drawingml/2006/table">
            <a:tbl>
              <a:tblPr/>
              <a:tblGrid>
                <a:gridCol w="1215263"/>
                <a:gridCol w="1215263"/>
                <a:gridCol w="1215263"/>
                <a:gridCol w="1215263"/>
                <a:gridCol w="1215898"/>
              </a:tblGrid>
              <a:tr h="1401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1" dirty="0" smtClean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ru-RU" sz="8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3" marR="6857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1" dirty="0" smtClean="0"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ru-RU" sz="8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3" marR="6857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1" dirty="0" smtClean="0"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ru-RU" sz="8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3" marR="6857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1" dirty="0" smtClean="0"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ru-RU" sz="8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3" marR="6857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0" b="1" dirty="0" smtClean="0"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ru-RU" sz="8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73" marR="68573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38488" y="152400"/>
            <a:ext cx="286702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Проверьте себя!</a:t>
            </a:r>
          </a:p>
        </p:txBody>
      </p:sp>
    </p:spTree>
    <p:extLst>
      <p:ext uri="{BB962C8B-B14F-4D97-AF65-F5344CB8AC3E}">
        <p14:creationId xmlns:p14="http://schemas.microsoft.com/office/powerpoint/2010/main" val="20658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Проверь себя!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438400" y="1676400"/>
          <a:ext cx="4419600" cy="3502025"/>
        </p:xfrm>
        <a:graphic>
          <a:graphicData uri="http://schemas.openxmlformats.org/drawingml/2006/table">
            <a:tbl>
              <a:tblPr/>
              <a:tblGrid>
                <a:gridCol w="2301875"/>
                <a:gridCol w="2117725"/>
              </a:tblGrid>
              <a:tr h="10255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Задание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82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914400"/>
            <a:ext cx="8534400" cy="1692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i="1" dirty="0">
                <a:latin typeface="+mj-lt"/>
              </a:rPr>
              <a:t>Домашнее  задание: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sz="3200" dirty="0">
                <a:latin typeface="+mn-lt"/>
              </a:rPr>
              <a:t>1) § 10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585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267200"/>
            <a:ext cx="9144000" cy="2586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Гражданин оплачивает заправку</a:t>
            </a:r>
          </a:p>
          <a:p>
            <a:pPr marL="742950" indent="-74295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      своего автомобиля на бензоколонке</a:t>
            </a:r>
          </a:p>
        </p:txBody>
      </p:sp>
      <p:sp>
        <p:nvSpPr>
          <p:cNvPr id="3075" name="Прямоугольник 4"/>
          <p:cNvSpPr>
            <a:spLocks noChangeArrowheads="1"/>
          </p:cNvSpPr>
          <p:nvPr/>
        </p:nvSpPr>
        <p:spPr bwMode="auto">
          <a:xfrm>
            <a:off x="0" y="0"/>
            <a:ext cx="9144000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/>
              <a:t>Выделите элементы правоотношений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/>
              <a:t>в следующей ситуации: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/>
          </a:p>
        </p:txBody>
      </p:sp>
      <p:pic>
        <p:nvPicPr>
          <p:cNvPr id="12290" name="Picture 2" descr="136-137 (26773-26774) - Выпус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066800"/>
            <a:ext cx="4800600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Одежда Доставка Почтой Не дорогая модная одежда тут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990600"/>
            <a:ext cx="541020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0" y="4724400"/>
            <a:ext cx="9144000" cy="1570038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Мужчина отправил по почте  посылку сестре в другой город</a:t>
            </a:r>
          </a:p>
        </p:txBody>
      </p:sp>
      <p:pic>
        <p:nvPicPr>
          <p:cNvPr id="12296" name="Picture 8" descr="Новости России: В Новой Москве сотрудника уголовного розыска убили преступники &quot; Актуальные новости - периодическое издание о со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013" y="1219200"/>
            <a:ext cx="4881562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0" y="4343400"/>
            <a:ext cx="9144000" cy="230822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Работник полиции задержал нарушителя общественного  </a:t>
            </a: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порядка</a:t>
            </a:r>
          </a:p>
        </p:txBody>
      </p:sp>
    </p:spTree>
    <p:extLst>
      <p:ext uri="{BB962C8B-B14F-4D97-AF65-F5344CB8AC3E}">
        <p14:creationId xmlns:p14="http://schemas.microsoft.com/office/powerpoint/2010/main" val="48057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2" grpId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0" y="1720850"/>
            <a:ext cx="91440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7200" b="1" i="1"/>
              <a:t>ПРАВОНАРУШЕНИЯ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7200" b="1" i="1"/>
              <a:t>  И  ЮРИДИЧЕСКАЯ ОТВЕТСТВЕННОСТЬ</a:t>
            </a:r>
          </a:p>
        </p:txBody>
      </p:sp>
    </p:spTree>
    <p:extLst>
      <p:ext uri="{BB962C8B-B14F-4D97-AF65-F5344CB8AC3E}">
        <p14:creationId xmlns:p14="http://schemas.microsoft.com/office/powerpoint/2010/main" val="6737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00" y="304800"/>
            <a:ext cx="8610600" cy="15001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Правонарушение – деяние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(действие</a:t>
            </a:r>
            <a:r>
              <a:rPr lang="en-US" sz="4400" b="1" dirty="0">
                <a:solidFill>
                  <a:schemeClr val="accent4">
                    <a:lumMod val="50000"/>
                  </a:schemeClr>
                </a:solidFill>
              </a:rPr>
              <a:t>/</a:t>
            </a: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бездействие)</a:t>
            </a:r>
          </a:p>
        </p:txBody>
      </p:sp>
      <p:sp>
        <p:nvSpPr>
          <p:cNvPr id="5" name="Овал 4"/>
          <p:cNvSpPr/>
          <p:nvPr/>
        </p:nvSpPr>
        <p:spPr>
          <a:xfrm>
            <a:off x="4800600" y="2438400"/>
            <a:ext cx="4114800" cy="1720205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Общественно опасное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6583362" y="1828800"/>
            <a:ext cx="0" cy="533400"/>
          </a:xfrm>
          <a:prstGeom prst="straightConnector1">
            <a:avLst/>
          </a:prstGeom>
          <a:ln w="47625">
            <a:solidFill>
              <a:schemeClr val="accent4">
                <a:lumMod val="40000"/>
                <a:lumOff val="6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090737" y="1828800"/>
            <a:ext cx="0" cy="533400"/>
          </a:xfrm>
          <a:prstGeom prst="straightConnector1">
            <a:avLst/>
          </a:prstGeom>
          <a:ln w="47625">
            <a:solidFill>
              <a:schemeClr val="accent4">
                <a:lumMod val="40000"/>
                <a:lumOff val="6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4572000" y="1828800"/>
            <a:ext cx="7492" cy="2209800"/>
          </a:xfrm>
          <a:prstGeom prst="straightConnector1">
            <a:avLst/>
          </a:prstGeom>
          <a:ln w="47625">
            <a:solidFill>
              <a:schemeClr val="accent4">
                <a:lumMod val="40000"/>
                <a:lumOff val="6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1866900" y="4114800"/>
            <a:ext cx="5410200" cy="1944216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Противоправное </a:t>
            </a:r>
          </a:p>
        </p:txBody>
      </p:sp>
      <p:sp>
        <p:nvSpPr>
          <p:cNvPr id="39" name="Овал 38"/>
          <p:cNvSpPr/>
          <p:nvPr/>
        </p:nvSpPr>
        <p:spPr>
          <a:xfrm>
            <a:off x="304800" y="2438400"/>
            <a:ext cx="4114800" cy="1725737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</a:rPr>
              <a:t>Виновное</a:t>
            </a:r>
          </a:p>
        </p:txBody>
      </p:sp>
    </p:spTree>
    <p:extLst>
      <p:ext uri="{BB962C8B-B14F-4D97-AF65-F5344CB8AC3E}">
        <p14:creationId xmlns:p14="http://schemas.microsoft.com/office/powerpoint/2010/main" val="33742909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0" y="609600"/>
            <a:ext cx="7010400" cy="14620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4">
                    <a:lumMod val="50000"/>
                  </a:schemeClr>
                </a:solidFill>
              </a:rPr>
              <a:t>Виды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4">
                    <a:lumMod val="50000"/>
                  </a:schemeClr>
                </a:solidFill>
              </a:rPr>
              <a:t>правонарушений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163762" y="2133600"/>
            <a:ext cx="0" cy="1066800"/>
          </a:xfrm>
          <a:prstGeom prst="straightConnector1">
            <a:avLst/>
          </a:prstGeom>
          <a:ln w="47625">
            <a:solidFill>
              <a:schemeClr val="accent4">
                <a:lumMod val="20000"/>
                <a:lumOff val="80000"/>
              </a:schemeClr>
            </a:solidFill>
            <a:tailEnd type="arrow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583362" y="2133600"/>
            <a:ext cx="0" cy="1066800"/>
          </a:xfrm>
          <a:prstGeom prst="straightConnector1">
            <a:avLst/>
          </a:prstGeom>
          <a:ln w="47625">
            <a:solidFill>
              <a:schemeClr val="accent4">
                <a:lumMod val="20000"/>
                <a:lumOff val="80000"/>
              </a:schemeClr>
            </a:solidFill>
            <a:tailEnd type="arrow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04800" y="3276600"/>
            <a:ext cx="4191000" cy="14620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ПРЕСТУПЛЕНИЕ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724400" y="3276600"/>
            <a:ext cx="4191000" cy="14620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solidFill>
                  <a:schemeClr val="accent4">
                    <a:lumMod val="50000"/>
                  </a:schemeClr>
                </a:solidFill>
              </a:rPr>
              <a:t>ПРОСТУПОК</a:t>
            </a:r>
          </a:p>
        </p:txBody>
      </p:sp>
    </p:spTree>
    <p:extLst>
      <p:ext uri="{BB962C8B-B14F-4D97-AF65-F5344CB8AC3E}">
        <p14:creationId xmlns:p14="http://schemas.microsoft.com/office/powerpoint/2010/main" val="1042740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28700" y="304800"/>
            <a:ext cx="7086600" cy="10668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rgbClr val="002060"/>
                </a:solidFill>
              </a:rPr>
              <a:t>ПРЕСТУПЛЕНИЕ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1905000"/>
            <a:ext cx="3962400" cy="8382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76800" y="1905000"/>
            <a:ext cx="3962400" cy="8382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438400" y="1371600"/>
            <a:ext cx="1752600" cy="45720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876800" y="1371600"/>
            <a:ext cx="1981200" cy="45720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 rot="5400000">
            <a:off x="1028700" y="2476500"/>
            <a:ext cx="1066800" cy="2819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5400000">
            <a:off x="2628900" y="3924300"/>
            <a:ext cx="1295400" cy="27432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5400000">
            <a:off x="7086600" y="2514600"/>
            <a:ext cx="1066800" cy="27432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5400000">
            <a:off x="5524500" y="3924300"/>
            <a:ext cx="1295400" cy="27432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solidFill>
                <a:srgbClr val="002060"/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1447800" y="2743200"/>
            <a:ext cx="0" cy="60960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16" idx="1"/>
          </p:cNvCxnSpPr>
          <p:nvPr/>
        </p:nvCxnSpPr>
        <p:spPr>
          <a:xfrm>
            <a:off x="3276600" y="2743200"/>
            <a:ext cx="0" cy="190500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7620000" y="2743200"/>
            <a:ext cx="0" cy="60960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6096000" y="2743200"/>
            <a:ext cx="0" cy="1905000"/>
          </a:xfrm>
          <a:prstGeom prst="straightConnector1">
            <a:avLst/>
          </a:prstGeom>
          <a:ln w="317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09600" y="1981200"/>
            <a:ext cx="3657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/>
              <a:t>Умышленное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648200" y="1981200"/>
            <a:ext cx="4343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3600"/>
              <a:t>По неосторожности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2400" y="3352800"/>
            <a:ext cx="2743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/>
              <a:t>Прямой умысел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905000" y="4800600"/>
            <a:ext cx="2667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/>
              <a:t>Косвенный умысел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6248400" y="3581400"/>
            <a:ext cx="274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/>
              <a:t>Легкомыслие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953000" y="5029200"/>
            <a:ext cx="274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/>
              <a:t>Небрежность</a:t>
            </a:r>
          </a:p>
        </p:txBody>
      </p:sp>
    </p:spTree>
    <p:extLst>
      <p:ext uri="{BB962C8B-B14F-4D97-AF65-F5344CB8AC3E}">
        <p14:creationId xmlns:p14="http://schemas.microsoft.com/office/powerpoint/2010/main" val="253841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5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0"/>
          <p:cNvSpPr txBox="1">
            <a:spLocks noGrp="1"/>
          </p:cNvSpPr>
          <p:nvPr>
            <p:ph type="title"/>
          </p:nvPr>
        </p:nvSpPr>
        <p:spPr>
          <a:xfrm>
            <a:off x="266700" y="0"/>
            <a:ext cx="8610600" cy="2456506"/>
          </a:xfrm>
          <a:ln>
            <a:miter lim="800000"/>
            <a:headEnd/>
            <a:tailEnd/>
          </a:ln>
          <a:extLst/>
        </p:spPr>
        <p:txBody>
          <a:bodyPr rtlCol="0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</a:rPr>
              <a:t>"Каково твоё деяние,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</a:rPr>
              <a:t/>
            </a:r>
            <a:b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</a:rPr>
            </a:b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</a:rPr>
              <a:t>таково 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</a:rPr>
              <a:t>и воздаяние"</a:t>
            </a:r>
          </a:p>
        </p:txBody>
      </p:sp>
      <p:pic>
        <p:nvPicPr>
          <p:cNvPr id="8195" name="Picture 3" descr="C:\Documents and Settings\Admin\Рабочий стол\закон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2614613"/>
            <a:ext cx="4648200" cy="424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1609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9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200" b="1" smtClean="0"/>
              <a:t>  Виды юридической ответственности</a:t>
            </a:r>
          </a:p>
        </p:txBody>
      </p:sp>
      <p:graphicFrame>
        <p:nvGraphicFramePr>
          <p:cNvPr id="25" name="Содержимое 24"/>
          <p:cNvGraphicFramePr>
            <a:graphicFrameLocks noGrp="1"/>
          </p:cNvGraphicFramePr>
          <p:nvPr>
            <p:ph idx="1"/>
          </p:nvPr>
        </p:nvGraphicFramePr>
        <p:xfrm>
          <a:off x="0" y="609600"/>
          <a:ext cx="9067800" cy="62642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7035"/>
                <a:gridCol w="3098165"/>
                <a:gridCol w="3022600"/>
              </a:tblGrid>
              <a:tr h="8413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r>
                        <a:rPr lang="ru-RU" sz="2400" i="1" dirty="0" smtClean="0"/>
                        <a:t>Виды</a:t>
                      </a:r>
                      <a:endParaRPr lang="ru-RU" sz="2400" b="1" i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r>
                        <a:rPr lang="ru-RU" sz="2400" i="1" baseline="0" dirty="0" smtClean="0"/>
                        <a:t>Основания возникновения</a:t>
                      </a:r>
                      <a:endParaRPr lang="ru-RU" sz="2400" b="1" i="1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r>
                        <a:rPr lang="ru-RU" sz="2400" i="1" dirty="0"/>
                        <a:t>Наказание</a:t>
                      </a:r>
                      <a:endParaRPr lang="ru-RU" sz="2400" b="1" i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1084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084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084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084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1084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</a:pPr>
                      <a:endParaRPr lang="ru-RU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227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Содержимое 24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9067801" cy="6858000"/>
        </p:xfrm>
        <a:graphic>
          <a:graphicData uri="http://schemas.openxmlformats.org/drawingml/2006/table">
            <a:tbl>
              <a:tblPr/>
              <a:tblGrid>
                <a:gridCol w="2644775"/>
                <a:gridCol w="3362643"/>
                <a:gridCol w="3060383"/>
              </a:tblGrid>
              <a:tr h="824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Виды ответственности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Основания возникновения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Наказание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08718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Уголовная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Преступление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Накладывается только судом (ограничение свободы, лишение свободы и др.)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29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Административная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Совершение административных проступков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Предупреждение, штраф, лишение специального права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и др.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6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Дисциплинарная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Нарушение трудовой дисциплины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Замечание, выговор, увольнение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79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Гражданская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632523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Нарушения имущественных и личных неимущественных прав  и договорных обязательств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Возмещение ущерба, уплата неустойки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6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6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2523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Материальная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Ущерб, причиненный по его вине предприятию, учреждению, организации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Возмещение ущерба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721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Экран (4:3)</PresentationFormat>
  <Paragraphs>83</Paragraphs>
  <Slides>11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"Каково твоё деяние,  таково и воздаяние"</vt:lpstr>
      <vt:lpstr>  Виды юридической ответственности</vt:lpstr>
      <vt:lpstr>Презентация PowerPoint</vt:lpstr>
      <vt:lpstr>Проверь себя!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Коровина С.А.</dc:creator>
  <cp:lastModifiedBy>Коровина С.А.</cp:lastModifiedBy>
  <cp:revision>1</cp:revision>
  <dcterms:created xsi:type="dcterms:W3CDTF">2020-02-24T05:07:15Z</dcterms:created>
  <dcterms:modified xsi:type="dcterms:W3CDTF">2020-02-24T05:13:25Z</dcterms:modified>
</cp:coreProperties>
</file>