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70" r:id="rId3"/>
    <p:sldId id="260" r:id="rId4"/>
    <p:sldId id="271" r:id="rId5"/>
    <p:sldId id="274" r:id="rId6"/>
    <p:sldId id="261" r:id="rId7"/>
    <p:sldId id="272" r:id="rId8"/>
    <p:sldId id="275" r:id="rId9"/>
    <p:sldId id="273" r:id="rId10"/>
    <p:sldId id="27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686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E88EA-627A-41F7-8900-D01369833E67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D62C8-4F2F-4B1A-8528-E8E2A3AF52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81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0F27C9-B0D5-4737-B739-2437E95A737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43650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0F27C9-B0D5-4737-B739-2437E95A737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610590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0F27C9-B0D5-4737-B739-2437E95A737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0F27C9-B0D5-4737-B739-2437E95A737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11366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0F27C9-B0D5-4737-B739-2437E95A737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791295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0F27C9-B0D5-4737-B739-2437E95A737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02059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0F27C9-B0D5-4737-B739-2437E95A737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57579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0" y="1720850"/>
            <a:ext cx="9144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7200" b="1" i="1" dirty="0" smtClean="0"/>
              <a:t>УРОК ОБЩЕСТВОЗНАНИЯ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7200" b="1" i="1" dirty="0" smtClean="0"/>
              <a:t>9 КЛАСС</a:t>
            </a:r>
            <a:endParaRPr lang="ru-RU" altLang="ru-RU" sz="7200" b="1" i="1" dirty="0"/>
          </a:p>
        </p:txBody>
      </p:sp>
    </p:spTree>
    <p:extLst>
      <p:ext uri="{BB962C8B-B14F-4D97-AF65-F5344CB8AC3E}">
        <p14:creationId xmlns:p14="http://schemas.microsoft.com/office/powerpoint/2010/main" val="48290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00" y="304800"/>
            <a:ext cx="8610600" cy="15001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Проверим!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440583"/>
              </p:ext>
            </p:extLst>
          </p:nvPr>
        </p:nvGraphicFramePr>
        <p:xfrm>
          <a:off x="1547664" y="1988840"/>
          <a:ext cx="6048672" cy="4353248"/>
        </p:xfrm>
        <a:graphic>
          <a:graphicData uri="http://schemas.openxmlformats.org/drawingml/2006/table">
            <a:tbl>
              <a:tblPr/>
              <a:tblGrid>
                <a:gridCol w="2895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3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20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Задание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6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6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6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6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6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019095"/>
                  </a:ext>
                </a:extLst>
              </a:tr>
              <a:tr h="350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092863"/>
                  </a:ext>
                </a:extLst>
              </a:tr>
              <a:tr h="350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1432184"/>
                  </a:ext>
                </a:extLst>
              </a:tr>
              <a:tr h="350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2413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932158"/>
                  </a:ext>
                </a:extLst>
              </a:tr>
              <a:tr h="350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25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213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896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914400"/>
            <a:ext cx="8534400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i="1" dirty="0">
                <a:latin typeface="+mj-lt"/>
              </a:rPr>
              <a:t>Домашнее  задание:</a:t>
            </a:r>
          </a:p>
          <a:p>
            <a:pPr>
              <a:defRPr/>
            </a:pPr>
            <a:endParaRPr lang="ru-RU" dirty="0"/>
          </a:p>
          <a:p>
            <a:pPr marL="514350" indent="-514350">
              <a:buAutoNum type="arabicParenR"/>
              <a:defRPr/>
            </a:pPr>
            <a:r>
              <a:rPr lang="ru-RU" sz="3200" dirty="0" smtClean="0">
                <a:latin typeface="+mn-lt"/>
              </a:rPr>
              <a:t>§ </a:t>
            </a:r>
            <a:r>
              <a:rPr lang="ru-RU" sz="3200" dirty="0" smtClean="0"/>
              <a:t>20;</a:t>
            </a:r>
          </a:p>
          <a:p>
            <a:pPr marL="514350" indent="-514350">
              <a:buAutoNum type="arabicParenR"/>
              <a:defRPr/>
            </a:pPr>
            <a:r>
              <a:rPr lang="ru-RU" sz="3200" dirty="0">
                <a:latin typeface="+mn-lt"/>
              </a:rPr>
              <a:t> </a:t>
            </a:r>
            <a:r>
              <a:rPr lang="ru-RU" sz="3200" dirty="0"/>
              <a:t>З</a:t>
            </a:r>
            <a:r>
              <a:rPr lang="ru-RU" sz="3200" dirty="0" smtClean="0">
                <a:latin typeface="+mn-lt"/>
              </a:rPr>
              <a:t>адания «В классе и дома» 1 – 3</a:t>
            </a:r>
            <a:r>
              <a:rPr lang="ru-RU" sz="3200" dirty="0" smtClean="0"/>
              <a:t>;</a:t>
            </a:r>
            <a:r>
              <a:rPr lang="ru-RU" sz="3200" dirty="0" smtClean="0">
                <a:latin typeface="+mn-lt"/>
              </a:rPr>
              <a:t> </a:t>
            </a:r>
          </a:p>
          <a:p>
            <a:pPr marL="514350" indent="-514350">
              <a:buAutoNum type="arabicParenR"/>
              <a:defRPr/>
            </a:pPr>
            <a:r>
              <a:rPr lang="ru-RU" sz="3200" dirty="0" smtClean="0">
                <a:latin typeface="+mn-lt"/>
              </a:rPr>
              <a:t>Задания № 4 – 5 (по желанию)</a:t>
            </a:r>
            <a:endParaRPr lang="ru-RU" sz="3200" dirty="0">
              <a:latin typeface="+mn-lt"/>
            </a:endParaRP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585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Цитаты: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Труд не может стать законом, не будучи правом</a:t>
            </a:r>
            <a:r>
              <a:rPr lang="ru-RU" i="1" dirty="0" smtClean="0"/>
              <a:t>. </a:t>
            </a:r>
            <a:r>
              <a:rPr lang="ru-RU" b="1" dirty="0" smtClean="0"/>
              <a:t>В. Гюго</a:t>
            </a:r>
          </a:p>
          <a:p>
            <a:pPr marL="0" indent="0">
              <a:buNone/>
            </a:pPr>
            <a:endParaRPr lang="ru-RU" b="1" dirty="0" smtClean="0"/>
          </a:p>
          <a:p>
            <a:r>
              <a:rPr lang="ru-RU" i="1" dirty="0"/>
              <a:t>Человек рожден для труда; труд составляет его земное счастье, труд — лучший хранитель человеческой нравственности, и труд же должен быть воспитателем человека</a:t>
            </a:r>
            <a:r>
              <a:rPr lang="ru-RU" dirty="0" smtClean="0"/>
              <a:t>. </a:t>
            </a:r>
            <a:r>
              <a:rPr lang="ru-RU" b="1" dirty="0" smtClean="0"/>
              <a:t>К. Д. Ушинский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6685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0" y="1196752"/>
            <a:ext cx="91440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8000" b="1" i="1" dirty="0" smtClean="0"/>
              <a:t>Право на труд.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8000" b="1" i="1" dirty="0" smtClean="0"/>
              <a:t>Трудовые правоотношения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7200" b="1" i="1" dirty="0" smtClean="0"/>
              <a:t> </a:t>
            </a:r>
            <a:endParaRPr lang="ru-RU" altLang="ru-RU" sz="7200" b="1" i="1" dirty="0"/>
          </a:p>
        </p:txBody>
      </p:sp>
    </p:spTree>
    <p:extLst>
      <p:ext uri="{BB962C8B-B14F-4D97-AF65-F5344CB8AC3E}">
        <p14:creationId xmlns:p14="http://schemas.microsoft.com/office/powerpoint/2010/main" val="6737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00" y="304800"/>
            <a:ext cx="8610600" cy="15001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Трудовое право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060848"/>
            <a:ext cx="7704856" cy="2088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/>
              <a:t>Трудовое право</a:t>
            </a:r>
            <a:r>
              <a:rPr lang="ru-RU" sz="3200" dirty="0"/>
              <a:t> – это отрасль права, регулирующая отношения между работодателем и наёмным работником, основанные на трудовом </a:t>
            </a:r>
            <a:r>
              <a:rPr lang="ru-RU" sz="3200" dirty="0" smtClean="0"/>
              <a:t>договоре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19653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00" y="304800"/>
            <a:ext cx="8610600" cy="15001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Трудовое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право 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276872"/>
            <a:ext cx="72728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1. Трудоустройство.</a:t>
            </a:r>
          </a:p>
          <a:p>
            <a:r>
              <a:rPr lang="ru-RU" sz="3200" dirty="0"/>
              <a:t>2. Заключение и расторжение трудового договора</a:t>
            </a:r>
          </a:p>
          <a:p>
            <a:r>
              <a:rPr lang="ru-RU" sz="3200" dirty="0"/>
              <a:t>3. Особенности регулирования труда работников в возрасте до 18 лет.</a:t>
            </a:r>
          </a:p>
        </p:txBody>
      </p:sp>
    </p:spTree>
    <p:extLst>
      <p:ext uri="{BB962C8B-B14F-4D97-AF65-F5344CB8AC3E}">
        <p14:creationId xmlns:p14="http://schemas.microsoft.com/office/powerpoint/2010/main" val="1118546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00" y="304800"/>
            <a:ext cx="8610600" cy="15001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Соотнесите понятия: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926286"/>
              </p:ext>
            </p:extLst>
          </p:nvPr>
        </p:nvGraphicFramePr>
        <p:xfrm>
          <a:off x="647700" y="2060848"/>
          <a:ext cx="8229600" cy="4663440"/>
        </p:xfrm>
        <a:graphic>
          <a:graphicData uri="http://schemas.openxmlformats.org/drawingml/2006/table">
            <a:tbl>
              <a:tblPr firstRow="1" firstCol="1" bandRow="1"/>
              <a:tblGrid>
                <a:gridCol w="1692052">
                  <a:extLst>
                    <a:ext uri="{9D8B030D-6E8A-4147-A177-3AD203B41FA5}">
                      <a16:colId xmlns:a16="http://schemas.microsoft.com/office/drawing/2014/main" val="48996193"/>
                    </a:ext>
                  </a:extLst>
                </a:gridCol>
                <a:gridCol w="6537548">
                  <a:extLst>
                    <a:ext uri="{9D8B030D-6E8A-4147-A177-3AD203B41FA5}">
                      <a16:colId xmlns:a16="http://schemas.microsoft.com/office/drawing/2014/main" val="303798212"/>
                    </a:ext>
                  </a:extLst>
                </a:gridCol>
              </a:tblGrid>
              <a:tr h="1551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Понятия</a:t>
                      </a: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Определения</a:t>
                      </a: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073075"/>
                  </a:ext>
                </a:extLst>
              </a:tr>
              <a:tr h="6206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 Безработный</a:t>
                      </a: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А. Добровольное соглашение между работником и работодателем, в соответствии с которым работодатель обязуется предоставить работнику работу по его трудовой функции, обеспечить условия труда, своевременно выплачивать заработную плату, а работник обязуется выполнять определённую этим соглашением трудовую функцию и соблюдать правила внутреннего распорядка.</a:t>
                      </a: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737397"/>
                  </a:ext>
                </a:extLst>
              </a:tr>
              <a:tr h="1551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2.Трудовой договор</a:t>
                      </a: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Б. Лицо, не имеющее работы и  постоянного заработка, зарегистрированное в службе занятости.</a:t>
                      </a: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935908"/>
                  </a:ext>
                </a:extLst>
              </a:tr>
              <a:tr h="1551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3.Трудовые отношения</a:t>
                      </a: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В. Согласование интересов работников и работодателей по вопросам регулирования трудовых отношений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3123386"/>
                  </a:ext>
                </a:extLst>
              </a:tr>
              <a:tr h="1551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4. Профсоюз</a:t>
                      </a: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Г. Документ, подтверждающий трудовую деятельность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777923"/>
                  </a:ext>
                </a:extLst>
              </a:tr>
              <a:tr h="1551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5.Социальное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партнёрство</a:t>
                      </a: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Д. Отношения между людьми в процессе трудовой деятельности.</a:t>
                      </a: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751431"/>
                  </a:ext>
                </a:extLst>
              </a:tr>
              <a:tr h="3103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6.Трудовая книжка</a:t>
                      </a: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Е. Объединение работников предприятия для защиты своих интересов, предусмотренное Трудовым законодательством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8183" marR="58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3714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290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00" y="304800"/>
            <a:ext cx="8610600" cy="15001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Проверим!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585029"/>
              </p:ext>
            </p:extLst>
          </p:nvPr>
        </p:nvGraphicFramePr>
        <p:xfrm>
          <a:off x="2362200" y="2204864"/>
          <a:ext cx="4419600" cy="3997325"/>
        </p:xfrm>
        <a:graphic>
          <a:graphicData uri="http://schemas.openxmlformats.org/drawingml/2006/table">
            <a:tbl>
              <a:tblPr/>
              <a:tblGrid>
                <a:gridCol w="2301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5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Задание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019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5738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00" y="304800"/>
            <a:ext cx="8610600" cy="15001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Источники трудового права 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276872"/>
            <a:ext cx="67687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555555"/>
                </a:solidFill>
              </a:rPr>
              <a:t>Конституция РФ</a:t>
            </a:r>
            <a:endParaRPr lang="ru-RU" sz="3200" dirty="0">
              <a:solidFill>
                <a:srgbClr val="555555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555555"/>
                </a:solidFill>
              </a:rPr>
              <a:t>Трудовой кодекс РФ</a:t>
            </a:r>
            <a:endParaRPr lang="ru-RU" sz="3200" dirty="0">
              <a:solidFill>
                <a:srgbClr val="5555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2791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00" y="304800"/>
            <a:ext cx="8610600" cy="15001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Проверим!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804999"/>
            <a:ext cx="8409756" cy="4864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Нет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работа в подобных заведениях, которые могут отрицательно влиять на нравственность подростка, запрещена ТК (ст. 256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algn="just">
              <a:spcAft>
                <a:spcPts val="0"/>
              </a:spcAft>
            </a:pP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AutoNum type="arabicPeriod" startAt="2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Нет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Ночная работа запрещена для несовершеннолетних (ст. 265 ТК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342900" indent="-342900" algn="just">
              <a:spcAft>
                <a:spcPts val="0"/>
              </a:spcAft>
              <a:buAutoNum type="arabicPeriod" startAt="2"/>
            </a:pP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Нет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не хватает медицинской справки о состоянии здоровья несовершеннолетнего.     (Ст. 266 ТК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algn="just">
              <a:spcAft>
                <a:spcPts val="0"/>
              </a:spcAft>
            </a:pP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Администрация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 права, т.к. несовершеннолетний работник может получить ежегодный оплачиваемый основной отпуск в удобное для него время (Ст. 267 ТК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86898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378</Words>
  <Application>Microsoft Office PowerPoint</Application>
  <PresentationFormat>Экран (4:3)</PresentationFormat>
  <Paragraphs>91</Paragraphs>
  <Slides>11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Презентация PowerPoint</vt:lpstr>
      <vt:lpstr>Цитаты: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Коровина С.А.</dc:creator>
  <cp:lastModifiedBy>Пользователь Windows</cp:lastModifiedBy>
  <cp:revision>21</cp:revision>
  <dcterms:created xsi:type="dcterms:W3CDTF">2020-02-24T05:07:15Z</dcterms:created>
  <dcterms:modified xsi:type="dcterms:W3CDTF">2022-02-24T14:36:27Z</dcterms:modified>
</cp:coreProperties>
</file>